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4"/>
  </p:sldMasterIdLst>
  <p:notesMasterIdLst>
    <p:notesMasterId r:id="rId9"/>
  </p:notesMasterIdLst>
  <p:sldIdLst>
    <p:sldId id="257" r:id="rId5"/>
    <p:sldId id="291" r:id="rId6"/>
    <p:sldId id="292" r:id="rId7"/>
    <p:sldId id="294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hui Ji" initials="LJ" lastIdx="1" clrIdx="0">
    <p:extLst>
      <p:ext uri="{19B8F6BF-5375-455C-9EA6-DF929625EA0E}">
        <p15:presenceInfo xmlns:p15="http://schemas.microsoft.com/office/powerpoint/2012/main" userId="Lihui J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EADD4AF-0A59-4E85-8A7A-98234A58807D}" v="868" dt="2021-07-05T05:55:16.09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82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viewProps" Target="viewProps.xml"/><Relationship Id="rId2" Type="http://schemas.openxmlformats.org/officeDocument/2006/relationships/customXml" Target="../customXml/item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microsoft.com/office/2015/10/relationships/revisionInfo" Target="revisionInfo.xml"/><Relationship Id="rId10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A7FEFB-03C7-437C-81ED-C0AC836020A2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F0385B-FC65-4059-9933-8EBD121590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7513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0385B-FC65-4059-9933-8EBD1215906E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6456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0385B-FC65-4059-9933-8EBD1215906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7884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F0385B-FC65-4059-9933-8EBD1215906E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2343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093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7835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86514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773661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9180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394929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4032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803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16242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9133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8128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371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2073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884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68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766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58125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171AE524-E97D-4423-9EA0-8193E65E2755}" type="datetimeFigureOut">
              <a:rPr lang="en-US" smtClean="0"/>
              <a:t>7/17/2021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FBCC0A1-F066-449F-AA4C-515FEE8035A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70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media" Target="../media/media2.mp4"/><Relationship Id="rId7" Type="http://schemas.openxmlformats.org/officeDocument/2006/relationships/image" Target="../media/image5.JP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8.png"/><Relationship Id="rId4" Type="http://schemas.openxmlformats.org/officeDocument/2006/relationships/video" Target="../media/media2.mp4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4.mp4"/><Relationship Id="rId7" Type="http://schemas.openxmlformats.org/officeDocument/2006/relationships/image" Target="../media/image9.jp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2.png"/><Relationship Id="rId4" Type="http://schemas.openxmlformats.org/officeDocument/2006/relationships/video" Target="../media/media4.mp4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80A1BF-327C-47BE-8921-0759A7FB4A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76400" y="1274762"/>
            <a:ext cx="9144000" cy="1088859"/>
          </a:xfrm>
        </p:spPr>
        <p:txBody>
          <a:bodyPr/>
          <a:lstStyle/>
          <a:p>
            <a:r>
              <a:rPr lang="en-US" altLang="zh-CN" dirty="0"/>
              <a:t>Brief introduction</a:t>
            </a:r>
            <a:endParaRPr lang="en-US" sz="4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60206BB-F62D-4247-931B-EF247983DA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Lihui Ji</a:t>
            </a:r>
          </a:p>
          <a:p>
            <a:r>
              <a:rPr lang="en-US" altLang="zh-CN" dirty="0"/>
              <a:t>July 18</a:t>
            </a:r>
            <a:r>
              <a:rPr lang="en-US" dirty="0"/>
              <a:t>, 2021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EB6F903-66BB-4491-8C55-9931C9ECFB26}"/>
              </a:ext>
            </a:extLst>
          </p:cNvPr>
          <p:cNvSpPr txBox="1">
            <a:spLocks/>
          </p:cNvSpPr>
          <p:nvPr/>
        </p:nvSpPr>
        <p:spPr>
          <a:xfrm>
            <a:off x="1676400" y="1274762"/>
            <a:ext cx="9144000" cy="23927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6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</a:b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C90E671-62D3-4C95-8EDA-A1776A233141}"/>
              </a:ext>
            </a:extLst>
          </p:cNvPr>
          <p:cNvSpPr txBox="1">
            <a:spLocks/>
          </p:cNvSpPr>
          <p:nvPr/>
        </p:nvSpPr>
        <p:spPr>
          <a:xfrm>
            <a:off x="1676400" y="2532145"/>
            <a:ext cx="9144000" cy="72381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w Cen MT" panose="020B0602020104020603"/>
                <a:ea typeface="+mj-ea"/>
                <a:cs typeface="+mj-cs"/>
              </a:rPr>
              <a:t>Raindrop </a:t>
            </a:r>
            <a:r>
              <a:rPr lang="en-US" altLang="zh-CN" sz="4000" dirty="0">
                <a:solidFill>
                  <a:prstClr val="black"/>
                </a:solidFill>
                <a:latin typeface="Tw Cen MT" panose="020B0602020104020603"/>
              </a:rPr>
              <a:t>Collision Simulation</a:t>
            </a:r>
            <a:endParaRPr kumimoji="0" lang="en-US" sz="4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w Cen MT" panose="020B0602020104020603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5667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A41CC-92DB-4727-AC89-E955C3BFF1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3820" y="6066069"/>
            <a:ext cx="10363826" cy="4496789"/>
          </a:xfrm>
        </p:spPr>
        <p:txBody>
          <a:bodyPr/>
          <a:lstStyle/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endParaRPr lang="en-US" sz="1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BAD83-80F3-486D-8A8B-F0EF1C09B50B}"/>
              </a:ext>
            </a:extLst>
          </p:cNvPr>
          <p:cNvSpPr txBox="1"/>
          <p:nvPr/>
        </p:nvSpPr>
        <p:spPr>
          <a:xfrm>
            <a:off x="739302" y="1116972"/>
            <a:ext cx="10457234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Ultimate Goal: Simulate raindrop interactions (collision &amp; breakup) in natural environment.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The process:</a:t>
            </a:r>
          </a:p>
          <a:p>
            <a:r>
              <a:rPr lang="en-US" sz="2400" dirty="0"/>
              <a:t>    One Raindrop Free Fall </a:t>
            </a:r>
            <a:r>
              <a:rPr lang="zh-CN" altLang="en-US" sz="2400" dirty="0"/>
              <a:t>→ </a:t>
            </a:r>
            <a:r>
              <a:rPr lang="en-US" altLang="zh-CN" sz="2400" dirty="0"/>
              <a:t>Two Raindrops Collision </a:t>
            </a:r>
            <a:r>
              <a:rPr lang="zh-CN" altLang="en-US" sz="2400" dirty="0"/>
              <a:t>→ </a:t>
            </a:r>
            <a:r>
              <a:rPr lang="en-US" altLang="zh-CN" sz="2400" dirty="0"/>
              <a:t>Multi Raindrops Interactions</a:t>
            </a: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Governing Equation </a:t>
            </a:r>
            <a:r>
              <a:rPr lang="en-US" altLang="zh-CN" sz="2400" dirty="0"/>
              <a:t>(Navier Stokes Equation + Volume of Fluid Method</a:t>
            </a:r>
            <a:r>
              <a:rPr lang="en-US" altLang="zh-CN" sz="2400" dirty="0">
                <a:latin typeface="Cambria Math" panose="02040503050406030204" pitchFamily="18" charset="0"/>
                <a:ea typeface="Cambria Math" panose="02040503050406030204" pitchFamily="18" charset="0"/>
              </a:rPr>
              <a:t>)</a:t>
            </a:r>
            <a:r>
              <a:rPr lang="en-US" sz="2400" dirty="0"/>
              <a:t>: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Simulation Method: Finite Volume Method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Solver: The modified </a:t>
            </a:r>
            <a:r>
              <a:rPr lang="en-US" sz="2400" dirty="0" err="1"/>
              <a:t>interFoam</a:t>
            </a:r>
            <a:r>
              <a:rPr lang="en-US" sz="2400" dirty="0"/>
              <a:t> solver (</a:t>
            </a:r>
            <a:r>
              <a:rPr lang="en-US" sz="2400" dirty="0" err="1"/>
              <a:t>OpenFOAM</a:t>
            </a:r>
            <a:r>
              <a:rPr lang="en-US" sz="2400" dirty="0"/>
              <a:t> program). After each timestep, all simulated properties are moved such that the water drop is always in the domain center.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en-US" sz="2400" dirty="0"/>
              <a:t>Problem: Need better computation power for 3D case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pPr marL="342900" indent="-342900">
              <a:buFont typeface="Wingdings" panose="05000000000000000000" pitchFamily="2" charset="2"/>
              <a:buChar char="q"/>
            </a:pP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	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485316E-D01A-4E56-AF41-5201C84EE8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3007" y="3051878"/>
            <a:ext cx="7160773" cy="75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9924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A41CC-92DB-4727-AC89-E955C3BFF1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3820" y="6066069"/>
            <a:ext cx="10363826" cy="4496789"/>
          </a:xfrm>
        </p:spPr>
        <p:txBody>
          <a:bodyPr/>
          <a:lstStyle/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endParaRPr lang="en-US" sz="1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FF4E9F-DBC8-46B1-A1A5-8BC435E3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6314"/>
            <a:ext cx="10364451" cy="1596177"/>
          </a:xfrm>
        </p:spPr>
        <p:txBody>
          <a:bodyPr/>
          <a:lstStyle/>
          <a:p>
            <a:r>
              <a:rPr lang="en-US" dirty="0"/>
              <a:t>Collision cases</a:t>
            </a:r>
          </a:p>
        </p:txBody>
      </p:sp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08A8A9A-EF45-438C-930B-36DAA0A467C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10" y="4173426"/>
            <a:ext cx="5172104" cy="1676930"/>
          </a:xfrm>
          <a:prstGeom prst="rect">
            <a:avLst/>
          </a:prstGeom>
        </p:spPr>
      </p:pic>
      <p:pic>
        <p:nvPicPr>
          <p:cNvPr id="10" name="Picture 9" descr="A picture codfntaining text, clipart&#10;&#10;Description autodfdmatically generated">
            <a:extLst>
              <a:ext uri="{FF2B5EF4-FFF2-40B4-BE49-F238E27FC236}">
                <a16:creationId xmlns:a16="http://schemas.microsoft.com/office/drawing/2014/main" id="{DFC6B4F8-68C9-4BCA-B2F8-37FEC1D94AC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8010" y="1740420"/>
            <a:ext cx="5172104" cy="166661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B8E119DD-D483-4F20-934F-600B681D21B6}"/>
              </a:ext>
            </a:extLst>
          </p:cNvPr>
          <p:cNvSpPr txBox="1"/>
          <p:nvPr/>
        </p:nvSpPr>
        <p:spPr>
          <a:xfrm>
            <a:off x="7267948" y="1239790"/>
            <a:ext cx="3208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Neck (Filament) Breakup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FB38BF0-AF1B-49E8-938F-BC2459E85F9B}"/>
              </a:ext>
            </a:extLst>
          </p:cNvPr>
          <p:cNvSpPr txBox="1"/>
          <p:nvPr/>
        </p:nvSpPr>
        <p:spPr>
          <a:xfrm>
            <a:off x="8129538" y="3711761"/>
            <a:ext cx="1769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Disk Breakup</a:t>
            </a:r>
          </a:p>
        </p:txBody>
      </p:sp>
      <p:pic>
        <p:nvPicPr>
          <p:cNvPr id="16" name="collision_n_do10m400d2d1_aw">
            <a:hlinkClick r:id="" action="ppaction://media"/>
            <a:extLst>
              <a:ext uri="{FF2B5EF4-FFF2-40B4-BE49-F238E27FC236}">
                <a16:creationId xmlns:a16="http://schemas.microsoft.com/office/drawing/2014/main" id="{6757A818-2A0D-4443-95FD-C9D8089074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660098" y="1814761"/>
            <a:ext cx="2638979" cy="3958469"/>
          </a:xfrm>
          <a:prstGeom prst="rect">
            <a:avLst/>
          </a:prstGeom>
        </p:spPr>
      </p:pic>
      <p:pic>
        <p:nvPicPr>
          <p:cNvPr id="17" name="collision_n_do10m400d2d1_U">
            <a:hlinkClick r:id="" action="ppaction://media"/>
            <a:extLst>
              <a:ext uri="{FF2B5EF4-FFF2-40B4-BE49-F238E27FC236}">
                <a16:creationId xmlns:a16="http://schemas.microsoft.com/office/drawing/2014/main" id="{9EF874CE-4EBB-4426-95C4-C7CBD8D9241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3324941" y="1814761"/>
            <a:ext cx="2638979" cy="3958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008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047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47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8A41CC-92DB-4727-AC89-E955C3BFF1D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3820" y="6066069"/>
            <a:ext cx="10363826" cy="4496789"/>
          </a:xfrm>
        </p:spPr>
        <p:txBody>
          <a:bodyPr/>
          <a:lstStyle/>
          <a:p>
            <a:pPr marL="0" indent="0">
              <a:buNone/>
            </a:pPr>
            <a:endParaRPr lang="en-US" cap="none" dirty="0"/>
          </a:p>
          <a:p>
            <a:pPr marL="0" indent="0">
              <a:buNone/>
            </a:pPr>
            <a:endParaRPr lang="en-US" sz="1400" cap="none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1DFF4E9F-DBC8-46B1-A1A5-8BC435E3E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66314"/>
            <a:ext cx="10364451" cy="1596177"/>
          </a:xfrm>
        </p:spPr>
        <p:txBody>
          <a:bodyPr/>
          <a:lstStyle/>
          <a:p>
            <a:r>
              <a:rPr lang="en-US" dirty="0"/>
              <a:t>Raindrop free falling (Need 3D simulation)</a:t>
            </a:r>
          </a:p>
        </p:txBody>
      </p:sp>
      <p:pic>
        <p:nvPicPr>
          <p:cNvPr id="4" name="Picture 3" descr="A picture containing text, receipt, document&#10;&#10;Description automatically generated">
            <a:extLst>
              <a:ext uri="{FF2B5EF4-FFF2-40B4-BE49-F238E27FC236}">
                <a16:creationId xmlns:a16="http://schemas.microsoft.com/office/drawing/2014/main" id="{56CF882C-3730-4E29-823A-8D21B335C53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95" y="4444602"/>
            <a:ext cx="3840569" cy="2203124"/>
          </a:xfrm>
          <a:prstGeom prst="rect">
            <a:avLst/>
          </a:prstGeom>
        </p:spPr>
      </p:pic>
      <p:pic>
        <p:nvPicPr>
          <p:cNvPr id="8" name="Picture 7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FF28E5DE-1484-4581-9F94-7087ADD1153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595" y="1545141"/>
            <a:ext cx="3840569" cy="225001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9995209-C849-4951-A997-B51D4B3D349F}"/>
              </a:ext>
            </a:extLst>
          </p:cNvPr>
          <p:cNvSpPr txBox="1"/>
          <p:nvPr/>
        </p:nvSpPr>
        <p:spPr>
          <a:xfrm>
            <a:off x="8036276" y="1170649"/>
            <a:ext cx="23057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Simulation Result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6C5AEF-33ED-4FE1-88AE-DB938C51CEF4}"/>
              </a:ext>
            </a:extLst>
          </p:cNvPr>
          <p:cNvSpPr txBox="1"/>
          <p:nvPr/>
        </p:nvSpPr>
        <p:spPr>
          <a:xfrm>
            <a:off x="7889125" y="3903229"/>
            <a:ext cx="260007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Field Measurement</a:t>
            </a:r>
          </a:p>
        </p:txBody>
      </p:sp>
      <p:pic>
        <p:nvPicPr>
          <p:cNvPr id="16" name="do30m400d3_Uvector">
            <a:hlinkClick r:id="" action="ppaction://media"/>
            <a:extLst>
              <a:ext uri="{FF2B5EF4-FFF2-40B4-BE49-F238E27FC236}">
                <a16:creationId xmlns:a16="http://schemas.microsoft.com/office/drawing/2014/main" id="{036E12C5-668E-41B9-9994-8BA36957AE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751018" y="1443752"/>
            <a:ext cx="3190323" cy="4785486"/>
          </a:xfrm>
          <a:prstGeom prst="rect">
            <a:avLst/>
          </a:prstGeom>
        </p:spPr>
      </p:pic>
      <p:pic>
        <p:nvPicPr>
          <p:cNvPr id="17" name="do30m400d3_alpha">
            <a:hlinkClick r:id="" action="ppaction://media"/>
            <a:extLst>
              <a:ext uri="{FF2B5EF4-FFF2-40B4-BE49-F238E27FC236}">
                <a16:creationId xmlns:a16="http://schemas.microsoft.com/office/drawing/2014/main" id="{190921B8-3464-4359-89F0-98E24599FAA4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38774" y="1443752"/>
            <a:ext cx="3190324" cy="4785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670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2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04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CC0A0354423CDF42B871676BD3A3EC37" ma:contentTypeVersion="4" ma:contentTypeDescription="Create a new document." ma:contentTypeScope="" ma:versionID="f85dcff98ae13fe133140364685a1b4f">
  <xsd:schema xmlns:xsd="http://www.w3.org/2001/XMLSchema" xmlns:xs="http://www.w3.org/2001/XMLSchema" xmlns:p="http://schemas.microsoft.com/office/2006/metadata/properties" xmlns:ns3="4bd7458d-4a57-4dc4-8542-96fa01356992" targetNamespace="http://schemas.microsoft.com/office/2006/metadata/properties" ma:root="true" ma:fieldsID="2f9a5df76a70e66e0da08ae225b1b6b1" ns3:_="">
    <xsd:import namespace="4bd7458d-4a57-4dc4-8542-96fa0135699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bd7458d-4a57-4dc4-8542-96fa01356992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C3457C3-709C-471B-B436-2A799319171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0A2DF83-EC80-49CC-B12F-4935C84B33C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bd7458d-4a57-4dc4-8542-96fa0135699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3FA1B9D-BEF3-49AC-AEFE-D106CDC7621D}">
  <ds:schemaRefs>
    <ds:schemaRef ds:uri="http://purl.org/dc/terms/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schemas.microsoft.com/office/2006/documentManagement/types"/>
    <ds:schemaRef ds:uri="4bd7458d-4a57-4dc4-8542-96fa01356992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6023</TotalTime>
  <Words>126</Words>
  <Application>Microsoft Office PowerPoint</Application>
  <PresentationFormat>Widescreen</PresentationFormat>
  <Paragraphs>32</Paragraphs>
  <Slides>4</Slides>
  <Notes>3</Notes>
  <HiddenSlides>0</HiddenSlides>
  <MMClips>4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1" baseType="lpstr">
      <vt:lpstr>Arial</vt:lpstr>
      <vt:lpstr>Calibri</vt:lpstr>
      <vt:lpstr>Cambria Math</vt:lpstr>
      <vt:lpstr>Times New Roman</vt:lpstr>
      <vt:lpstr>Tw Cen MT</vt:lpstr>
      <vt:lpstr>Wingdings</vt:lpstr>
      <vt:lpstr>Droplet</vt:lpstr>
      <vt:lpstr>Brief introduction</vt:lpstr>
      <vt:lpstr>PowerPoint Presentation</vt:lpstr>
      <vt:lpstr>Collision cases</vt:lpstr>
      <vt:lpstr>Raindrop free falling (Need 3D simulation)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Regular Meeting</dc:title>
  <dc:creator>Lihui Ji</dc:creator>
  <cp:lastModifiedBy>Lihui Ji</cp:lastModifiedBy>
  <cp:revision>59</cp:revision>
  <cp:lastPrinted>2021-07-05T05:43:52Z</cp:lastPrinted>
  <dcterms:created xsi:type="dcterms:W3CDTF">2021-02-22T20:59:23Z</dcterms:created>
  <dcterms:modified xsi:type="dcterms:W3CDTF">2021-07-18T15:02:49Z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0x010100CC0A0354423CDF42B871676BD3A3EC37</vt:lpwstr>
  </property>
</Properties>
</file>